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30"/>
  </p:notesMasterIdLst>
  <p:handoutMasterIdLst>
    <p:handoutMasterId r:id="rId31"/>
  </p:handoutMasterIdLst>
  <p:sldIdLst>
    <p:sldId id="289" r:id="rId5"/>
    <p:sldId id="319" r:id="rId6"/>
    <p:sldId id="299" r:id="rId7"/>
    <p:sldId id="295" r:id="rId8"/>
    <p:sldId id="297" r:id="rId9"/>
    <p:sldId id="320" r:id="rId10"/>
    <p:sldId id="300" r:id="rId11"/>
    <p:sldId id="302" r:id="rId12"/>
    <p:sldId id="303" r:id="rId13"/>
    <p:sldId id="306" r:id="rId14"/>
    <p:sldId id="318" r:id="rId15"/>
    <p:sldId id="304" r:id="rId16"/>
    <p:sldId id="305" r:id="rId17"/>
    <p:sldId id="317" r:id="rId18"/>
    <p:sldId id="323" r:id="rId19"/>
    <p:sldId id="308" r:id="rId20"/>
    <p:sldId id="322" r:id="rId21"/>
    <p:sldId id="310" r:id="rId22"/>
    <p:sldId id="312" r:id="rId23"/>
    <p:sldId id="314" r:id="rId24"/>
    <p:sldId id="309" r:id="rId25"/>
    <p:sldId id="311" r:id="rId26"/>
    <p:sldId id="313" r:id="rId27"/>
    <p:sldId id="315" r:id="rId28"/>
    <p:sldId id="316" r:id="rId29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ECFF"/>
    <a:srgbClr val="99CCFF"/>
    <a:srgbClr val="CC3300"/>
    <a:srgbClr val="22458A"/>
    <a:srgbClr val="2B56AB"/>
    <a:srgbClr val="0033CC"/>
    <a:srgbClr val="3366CC"/>
    <a:srgbClr val="0066CC"/>
    <a:srgbClr val="F77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34" autoAdjust="0"/>
  </p:normalViewPr>
  <p:slideViewPr>
    <p:cSldViewPr snapToGrid="0">
      <p:cViewPr varScale="1">
        <p:scale>
          <a:sx n="45" d="100"/>
          <a:sy n="45" d="100"/>
        </p:scale>
        <p:origin x="62" y="9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102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sh\Documents\Leadwerks\Projects\ITSEC\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sh\Documents\Leadwerks\Projects\ITSEC\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Core</a:t>
            </a:r>
            <a:r>
              <a:rPr lang="en-US" sz="2000" b="1" baseline="0" dirty="0"/>
              <a:t> count in select Nvidia GPUs from 2008-2018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GeForce 280</c:v>
                </c:pt>
                <c:pt idx="1">
                  <c:v>GeForce 480</c:v>
                </c:pt>
                <c:pt idx="2">
                  <c:v>GeForce 680</c:v>
                </c:pt>
                <c:pt idx="3">
                  <c:v>GeForce 980</c:v>
                </c:pt>
                <c:pt idx="4">
                  <c:v>GeForce 1080</c:v>
                </c:pt>
                <c:pt idx="5">
                  <c:v>GeForce 2080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240</c:v>
                </c:pt>
                <c:pt idx="1">
                  <c:v>480</c:v>
                </c:pt>
                <c:pt idx="2">
                  <c:v>1536</c:v>
                </c:pt>
                <c:pt idx="3">
                  <c:v>2048</c:v>
                </c:pt>
                <c:pt idx="4">
                  <c:v>2560</c:v>
                </c:pt>
                <c:pt idx="5">
                  <c:v>2944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5B-46C5-B6A4-A816AFC04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3479144"/>
        <c:axId val="543481768"/>
      </c:barChart>
      <c:catAx>
        <c:axId val="543479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481768"/>
        <c:crosses val="autoZero"/>
        <c:auto val="1"/>
        <c:lblAlgn val="ctr"/>
        <c:lblOffset val="100"/>
        <c:noMultiLvlLbl val="0"/>
      </c:catAx>
      <c:valAx>
        <c:axId val="543481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479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Memory speed (Gb/s) in select Nvidia GPUs</a:t>
            </a:r>
            <a:r>
              <a:rPr lang="en-US" sz="2000" b="1" baseline="0" dirty="0"/>
              <a:t> from 2008-2018</a:t>
            </a:r>
            <a:r>
              <a:rPr lang="en-US" sz="2000" b="1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dk1">
                <a:tint val="885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GeForce 280</c:v>
                </c:pt>
                <c:pt idx="1">
                  <c:v>GeForce 480</c:v>
                </c:pt>
                <c:pt idx="2">
                  <c:v>GeForce 680</c:v>
                </c:pt>
                <c:pt idx="3">
                  <c:v>GeForce 980</c:v>
                </c:pt>
                <c:pt idx="4">
                  <c:v>GeForce 1080</c:v>
                </c:pt>
                <c:pt idx="5">
                  <c:v>GeForce 2080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141.69999999999999</c:v>
                </c:pt>
                <c:pt idx="1">
                  <c:v>177.4</c:v>
                </c:pt>
                <c:pt idx="2">
                  <c:v>192.2</c:v>
                </c:pt>
                <c:pt idx="3">
                  <c:v>224</c:v>
                </c:pt>
                <c:pt idx="4">
                  <c:v>320</c:v>
                </c:pt>
                <c:pt idx="5">
                  <c:v>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DD-433B-ADFB-E02ECFC997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2847904"/>
        <c:axId val="532849872"/>
      </c:barChart>
      <c:catAx>
        <c:axId val="53284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849872"/>
        <c:crosses val="autoZero"/>
        <c:auto val="1"/>
        <c:lblAlgn val="ctr"/>
        <c:lblOffset val="100"/>
        <c:noMultiLvlLbl val="0"/>
      </c:catAx>
      <c:valAx>
        <c:axId val="53284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284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 bwMode="auto">
          <a:xfrm>
            <a:off x="0" y="1352225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77576" y="6503087"/>
            <a:ext cx="1127548" cy="282877"/>
            <a:chOff x="177576" y="6503087"/>
            <a:chExt cx="1127548" cy="282877"/>
          </a:xfrm>
        </p:grpSpPr>
        <p:sp>
          <p:nvSpPr>
            <p:cNvPr id="18" name="Rectangle 17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19" name="Picture 18" descr="twitterlogosmall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76" y="6503087"/>
              <a:ext cx="424387" cy="25781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A64619-3150-764A-B197-ACCE1BF93A0D}"/>
              </a:ext>
            </a:extLst>
          </p:cNvPr>
          <p:cNvGrpSpPr/>
          <p:nvPr userDrawn="1"/>
        </p:nvGrpSpPr>
        <p:grpSpPr>
          <a:xfrm>
            <a:off x="-163159" y="-7561"/>
            <a:ext cx="12359277" cy="1365965"/>
            <a:chOff x="-163159" y="-7561"/>
            <a:chExt cx="12359277" cy="13659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2E38512-0138-7445-B7CC-5F2FEEA128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7561"/>
              <a:ext cx="12196118" cy="1365965"/>
            </a:xfrm>
            <a:prstGeom prst="rect">
              <a:avLst/>
            </a:prstGeom>
          </p:spPr>
        </p:pic>
        <p:pic>
          <p:nvPicPr>
            <p:cNvPr id="8" name="Picture 7" descr="Text, logo&#10;&#10;Description automatically generated">
              <a:extLst>
                <a:ext uri="{FF2B5EF4-FFF2-40B4-BE49-F238E27FC236}">
                  <a16:creationId xmlns:a16="http://schemas.microsoft.com/office/drawing/2014/main" id="{7A7B304C-E1BB-8449-BCBA-6710F54362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3159" y="235526"/>
              <a:ext cx="2068503" cy="828209"/>
            </a:xfrm>
            <a:prstGeom prst="rect">
              <a:avLst/>
            </a:prstGeom>
          </p:spPr>
        </p:pic>
        <p:pic>
          <p:nvPicPr>
            <p:cNvPr id="10" name="Picture 9" descr="Icon, arrow&#10;&#10;Description automatically generated with medium confidence">
              <a:extLst>
                <a:ext uri="{FF2B5EF4-FFF2-40B4-BE49-F238E27FC236}">
                  <a16:creationId xmlns:a16="http://schemas.microsoft.com/office/drawing/2014/main" id="{DF717295-5B03-6546-85AA-8510DA7BF2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0272" y="186098"/>
              <a:ext cx="1057750" cy="1057750"/>
            </a:xfrm>
            <a:prstGeom prst="rect">
              <a:avLst/>
            </a:prstGeom>
          </p:spPr>
        </p:pic>
      </p:grpSp>
      <p:pic>
        <p:nvPicPr>
          <p:cNvPr id="23" name="Picture 22" descr="Icon, arrow&#10;&#10;Description automatically generated with medium confidence">
            <a:extLst>
              <a:ext uri="{FF2B5EF4-FFF2-40B4-BE49-F238E27FC236}">
                <a16:creationId xmlns:a16="http://schemas.microsoft.com/office/drawing/2014/main" id="{1C35CC54-C338-1143-A210-8C7B19870BC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965" y="6400801"/>
            <a:ext cx="457199" cy="457199"/>
          </a:xfrm>
          <a:prstGeom prst="rect">
            <a:avLst/>
          </a:prstGeom>
        </p:spPr>
      </p:pic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F395AD9-3B30-E84E-ADFF-A85DEA9A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1053389"/>
            <a:ext cx="10928351" cy="4890211"/>
          </a:xfr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AAF4E44-D342-8F43-8501-E1FB4DA184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/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8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3"/>
            <a:ext cx="12192000" cy="708594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77576" y="6503087"/>
            <a:ext cx="1127548" cy="282877"/>
            <a:chOff x="177576" y="6503087"/>
            <a:chExt cx="1127548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 descr="twitterlogosmall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76" y="6503087"/>
              <a:ext cx="424387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4" name="Picture 3" descr="A picture containing outdoor, person, weapon&#10;&#10;Description automatically generated">
            <a:extLst>
              <a:ext uri="{FF2B5EF4-FFF2-40B4-BE49-F238E27FC236}">
                <a16:creationId xmlns:a16="http://schemas.microsoft.com/office/drawing/2014/main" id="{A80CFF9F-9224-EC4B-9B69-BEFDDC396E4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3" y="-96405"/>
            <a:ext cx="960719" cy="1159892"/>
          </a:xfrm>
          <a:prstGeom prst="rect">
            <a:avLst/>
          </a:prstGeom>
          <a:effectLst>
            <a:outerShdw blurRad="50800" dist="45243" dir="9720000" sx="94000" sy="94000" algn="tl" rotWithShape="0">
              <a:prstClr val="black">
                <a:alpha val="98074"/>
              </a:prstClr>
            </a:outerShdw>
          </a:effectLst>
        </p:spPr>
      </p:pic>
      <p:pic>
        <p:nvPicPr>
          <p:cNvPr id="15" name="Picture 14" descr="Icon, arrow&#10;&#10;Description automatically generated with medium confidence">
            <a:extLst>
              <a:ext uri="{FF2B5EF4-FFF2-40B4-BE49-F238E27FC236}">
                <a16:creationId xmlns:a16="http://schemas.microsoft.com/office/drawing/2014/main" id="{B97C56CF-1F12-D043-BD01-6FD4A6D1182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965" y="6400801"/>
            <a:ext cx="457199" cy="4571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76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Building Performant VR Applications for Multi-Domain Modeling and Simulation</a:t>
            </a:r>
            <a:endParaRPr lang="en-US" sz="2000" dirty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856580" y="4432936"/>
            <a:ext cx="8478838" cy="1934127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pitchFamily="34" charset="0"/>
              </a:rPr>
              <a:t>Josh Klint, Leadwerks Software, ATA Aerospace</a:t>
            </a:r>
          </a:p>
          <a:p>
            <a:pPr eaLnBrk="1" hangingPunct="1"/>
            <a:r>
              <a:rPr lang="en-US" dirty="0">
                <a:latin typeface="Arial Narrow" pitchFamily="34" charset="0"/>
              </a:rPr>
              <a:t>Doyle Towles, </a:t>
            </a:r>
            <a:r>
              <a:rPr lang="en-US" dirty="0" err="1">
                <a:latin typeface="Arial Narrow" pitchFamily="34" charset="0"/>
              </a:rPr>
              <a:t>Peraton</a:t>
            </a:r>
            <a:endParaRPr lang="en-US" dirty="0">
              <a:latin typeface="Arial Narrow" pitchFamily="34" charset="0"/>
            </a:endParaRPr>
          </a:p>
          <a:p>
            <a:pPr eaLnBrk="1" hangingPunct="1"/>
            <a:r>
              <a:rPr lang="en-US" dirty="0">
                <a:latin typeface="Arial Narrow" pitchFamily="34" charset="0"/>
              </a:rPr>
              <a:t>Ben Gavares, Northrop Grumman</a:t>
            </a:r>
          </a:p>
          <a:p>
            <a:pPr eaLnBrk="1" hangingPunct="1"/>
            <a:r>
              <a:rPr lang="en-US" dirty="0">
                <a:latin typeface="Arial Narrow" pitchFamily="34" charset="0"/>
              </a:rPr>
              <a:t>Michael Juliano, Northrop Grumman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826E2-E600-FF4F-9DB5-F14FB3F1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706821-6175-4843-96B4-521BD15B32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82" y="3055347"/>
            <a:ext cx="2216918" cy="4286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7EF704-78E4-45C7-B0BB-91AA8D3A67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79" y="2971198"/>
            <a:ext cx="1597497" cy="11853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2C3541-D7CE-4B6A-BECA-5B4A4BADC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849" y="3258487"/>
            <a:ext cx="3502300" cy="621658"/>
          </a:xfrm>
          <a:prstGeom prst="rect">
            <a:avLst/>
          </a:prstGeom>
        </p:spPr>
      </p:pic>
      <p:pic>
        <p:nvPicPr>
          <p:cNvPr id="1026" name="Picture 2" descr="CISL">
            <a:extLst>
              <a:ext uri="{FF2B5EF4-FFF2-40B4-BE49-F238E27FC236}">
                <a16:creationId xmlns:a16="http://schemas.microsoft.com/office/drawing/2014/main" id="{3924B876-337D-47E2-ADCB-F0D76A450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82" y="3770244"/>
            <a:ext cx="2629596" cy="55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panose="020B0604020202020204" pitchFamily="34" charset="0"/>
              </a:rPr>
              <a:t>Renderer Implementation</a:t>
            </a:r>
          </a:p>
        </p:txBody>
      </p:sp>
      <p:sp>
        <p:nvSpPr>
          <p:cNvPr id="6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96368" y="6400800"/>
            <a:ext cx="56841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10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25981" y="1249681"/>
            <a:ext cx="86563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Lighting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 from deferred lighting to forward clustered rendering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13">
            <a:extLst>
              <a:ext uri="{FF2B5EF4-FFF2-40B4-BE49-F238E27FC236}">
                <a16:creationId xmlns:a16="http://schemas.microsoft.com/office/drawing/2014/main" id="{07D03470-DD52-436D-9FE1-8FB9894B7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061" y="2283921"/>
            <a:ext cx="325848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">
            <a:extLst>
              <a:ext uri="{FF2B5EF4-FFF2-40B4-BE49-F238E27FC236}">
                <a16:creationId xmlns:a16="http://schemas.microsoft.com/office/drawing/2014/main" id="{A42CCDBF-35BC-4DFB-9F88-6A2B09E90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542" y="2294773"/>
            <a:ext cx="325848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12">
            <a:extLst>
              <a:ext uri="{FF2B5EF4-FFF2-40B4-BE49-F238E27FC236}">
                <a16:creationId xmlns:a16="http://schemas.microsoft.com/office/drawing/2014/main" id="{D85AF339-4BAF-46AA-97CE-C1DBDB289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060" y="4130963"/>
            <a:ext cx="325848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6">
            <a:extLst>
              <a:ext uri="{FF2B5EF4-FFF2-40B4-BE49-F238E27FC236}">
                <a16:creationId xmlns:a16="http://schemas.microsoft.com/office/drawing/2014/main" id="{E9A2EE61-28B0-4BC7-B154-3389BF84E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542" y="4121682"/>
            <a:ext cx="325848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74EA2F08-207D-478A-A54C-46E36C2DB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7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5F34263-2800-4D57-A218-370CA99A0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4286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D35115E-0D2B-40B7-9983-939D30D45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46188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185C43-1F64-44AC-8B08-7EA9F7DD91C3}"/>
              </a:ext>
            </a:extLst>
          </p:cNvPr>
          <p:cNvSpPr txBox="1"/>
          <p:nvPr/>
        </p:nvSpPr>
        <p:spPr>
          <a:xfrm>
            <a:off x="3761674" y="5978005"/>
            <a:ext cx="4127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Deferred rendering is a high-bandwidth technique</a:t>
            </a:r>
          </a:p>
        </p:txBody>
      </p:sp>
    </p:spTree>
    <p:extLst>
      <p:ext uri="{BB962C8B-B14F-4D97-AF65-F5344CB8AC3E}">
        <p14:creationId xmlns:p14="http://schemas.microsoft.com/office/powerpoint/2010/main" val="226392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panose="020B0604020202020204" pitchFamily="34" charset="0"/>
              </a:rPr>
              <a:t>Renderer Implementation</a:t>
            </a:r>
          </a:p>
        </p:txBody>
      </p:sp>
      <p:sp>
        <p:nvSpPr>
          <p:cNvPr id="6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96368" y="6400800"/>
            <a:ext cx="56841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11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25981" y="1249681"/>
            <a:ext cx="86563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Clustered forward lighting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complex shaders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need for deferred G-buffer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u="sng" kern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computational cost, lower memory bandwidth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Bonus: Transparency works great with lighting!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74EA2F08-207D-478A-A54C-46E36C2DB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7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5F34263-2800-4D57-A218-370CA99A0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4286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D35115E-0D2B-40B7-9983-939D30D45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46188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F99DCE-9C35-4D95-A6EB-0EA690588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216" y="3137966"/>
            <a:ext cx="5059568" cy="28555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F5DAA3-23F7-43B5-94E8-1004B824AD80}"/>
              </a:ext>
            </a:extLst>
          </p:cNvPr>
          <p:cNvSpPr txBox="1"/>
          <p:nvPr/>
        </p:nvSpPr>
        <p:spPr>
          <a:xfrm>
            <a:off x="3691335" y="5993474"/>
            <a:ext cx="4809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Clustered forward rendering is a low-bandwidth technique</a:t>
            </a:r>
          </a:p>
        </p:txBody>
      </p:sp>
    </p:spTree>
    <p:extLst>
      <p:ext uri="{BB962C8B-B14F-4D97-AF65-F5344CB8AC3E}">
        <p14:creationId xmlns:p14="http://schemas.microsoft.com/office/powerpoint/2010/main" val="753816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panose="020B0604020202020204" pitchFamily="34" charset="0"/>
              </a:rPr>
              <a:t>Renderer Implementation</a:t>
            </a:r>
          </a:p>
        </p:txBody>
      </p:sp>
      <p:sp>
        <p:nvSpPr>
          <p:cNvPr id="6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96368" y="6400800"/>
            <a:ext cx="56841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12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25981" y="1249681"/>
            <a:ext cx="86563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Animation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Half-float data type used for bone orientations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bone has a position, uniform scale, and quaternion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 to GPU at game loop frequency (60 Hz) and interpolated between current and previous frame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u="sng" kern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computational cost, lower memory bandwidth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192DE80-9DBE-47D5-8847-B701D8314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000946"/>
              </p:ext>
            </p:extLst>
          </p:nvPr>
        </p:nvGraphicFramePr>
        <p:xfrm>
          <a:off x="404447" y="3894992"/>
          <a:ext cx="9706709" cy="1503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4464">
                  <a:extLst>
                    <a:ext uri="{9D8B030D-6E8A-4147-A177-3AD203B41FA5}">
                      <a16:colId xmlns:a16="http://schemas.microsoft.com/office/drawing/2014/main" val="4018031512"/>
                    </a:ext>
                  </a:extLst>
                </a:gridCol>
                <a:gridCol w="1402947">
                  <a:extLst>
                    <a:ext uri="{9D8B030D-6E8A-4147-A177-3AD203B41FA5}">
                      <a16:colId xmlns:a16="http://schemas.microsoft.com/office/drawing/2014/main" val="2002804482"/>
                    </a:ext>
                  </a:extLst>
                </a:gridCol>
                <a:gridCol w="1295028">
                  <a:extLst>
                    <a:ext uri="{9D8B030D-6E8A-4147-A177-3AD203B41FA5}">
                      <a16:colId xmlns:a16="http://schemas.microsoft.com/office/drawing/2014/main" val="4029679070"/>
                    </a:ext>
                  </a:extLst>
                </a:gridCol>
                <a:gridCol w="1834620">
                  <a:extLst>
                    <a:ext uri="{9D8B030D-6E8A-4147-A177-3AD203B41FA5}">
                      <a16:colId xmlns:a16="http://schemas.microsoft.com/office/drawing/2014/main" val="3747731311"/>
                    </a:ext>
                  </a:extLst>
                </a:gridCol>
                <a:gridCol w="1510865">
                  <a:extLst>
                    <a:ext uri="{9D8B030D-6E8A-4147-A177-3AD203B41FA5}">
                      <a16:colId xmlns:a16="http://schemas.microsoft.com/office/drawing/2014/main" val="831548279"/>
                    </a:ext>
                  </a:extLst>
                </a:gridCol>
                <a:gridCol w="1618785">
                  <a:extLst>
                    <a:ext uri="{9D8B030D-6E8A-4147-A177-3AD203B41FA5}">
                      <a16:colId xmlns:a16="http://schemas.microsoft.com/office/drawing/2014/main" val="49832648"/>
                    </a:ext>
                  </a:extLst>
                </a:gridCol>
              </a:tblGrid>
              <a:tr h="501272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Skeletons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Bones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Bytes per bone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(Mb/s)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039820"/>
                  </a:ext>
                </a:extLst>
              </a:tr>
              <a:tr h="48940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Original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539810"/>
                  </a:ext>
                </a:extLst>
              </a:tr>
              <a:tr h="51281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Compressed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77487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30E9D5EF-73FD-470C-97F0-D2BAE8430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1258" y="2499359"/>
            <a:ext cx="1619124" cy="368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86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panose="020B0604020202020204" pitchFamily="34" charset="0"/>
              </a:rPr>
              <a:t>Renderer Implementation</a:t>
            </a:r>
          </a:p>
        </p:txBody>
      </p:sp>
      <p:sp>
        <p:nvSpPr>
          <p:cNvPr id="6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96368" y="6400800"/>
            <a:ext cx="56841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13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67840" y="1044508"/>
            <a:ext cx="86563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Large-scale simulations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Representation of detailed objects with millimeter precision, throughout the solar system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Multi-domain simulation with tracking and visualization of land, air, sea, and space assets in real-time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64-bit floats, doubling memory usage for object orientations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CA1109-B2A5-44CB-85E3-C97A6DDF49A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487" y="3429000"/>
            <a:ext cx="5469026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E49041-FB6F-4326-84B9-B269B5A176D1}"/>
              </a:ext>
            </a:extLst>
          </p:cNvPr>
          <p:cNvSpPr txBox="1"/>
          <p:nvPr/>
        </p:nvSpPr>
        <p:spPr>
          <a:xfrm>
            <a:off x="3466113" y="6400800"/>
            <a:ext cx="5259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Multi-Domain simulation, with insets of selected assets. 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85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panose="020B0604020202020204" pitchFamily="34" charset="0"/>
              </a:rPr>
              <a:t>Renderer Implementation</a:t>
            </a:r>
          </a:p>
        </p:txBody>
      </p:sp>
      <p:sp>
        <p:nvSpPr>
          <p:cNvPr id="6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96368" y="6400800"/>
            <a:ext cx="56841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14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25981" y="1249681"/>
            <a:ext cx="86563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Mixed float precision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right precision for the right type of data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eventually converts to a 32-bit float in the vertex shader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9B1B9A5-1763-4627-A4A2-F8657DA99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822880"/>
              </p:ext>
            </p:extLst>
          </p:nvPr>
        </p:nvGraphicFramePr>
        <p:xfrm>
          <a:off x="1476451" y="3165231"/>
          <a:ext cx="9155379" cy="21804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4609">
                  <a:extLst>
                    <a:ext uri="{9D8B030D-6E8A-4147-A177-3AD203B41FA5}">
                      <a16:colId xmlns:a16="http://schemas.microsoft.com/office/drawing/2014/main" val="477836351"/>
                    </a:ext>
                  </a:extLst>
                </a:gridCol>
                <a:gridCol w="1627996">
                  <a:extLst>
                    <a:ext uri="{9D8B030D-6E8A-4147-A177-3AD203B41FA5}">
                      <a16:colId xmlns:a16="http://schemas.microsoft.com/office/drawing/2014/main" val="4081469639"/>
                    </a:ext>
                  </a:extLst>
                </a:gridCol>
                <a:gridCol w="2755069">
                  <a:extLst>
                    <a:ext uri="{9D8B030D-6E8A-4147-A177-3AD203B41FA5}">
                      <a16:colId xmlns:a16="http://schemas.microsoft.com/office/drawing/2014/main" val="4109835507"/>
                    </a:ext>
                  </a:extLst>
                </a:gridCol>
                <a:gridCol w="2267705">
                  <a:extLst>
                    <a:ext uri="{9D8B030D-6E8A-4147-A177-3AD203B41FA5}">
                      <a16:colId xmlns:a16="http://schemas.microsoft.com/office/drawing/2014/main" val="3149558058"/>
                    </a:ext>
                  </a:extLst>
                </a:gridCol>
              </a:tblGrid>
              <a:tr h="4942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Bytes per element      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 frequency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001160"/>
                  </a:ext>
                </a:extLst>
              </a:tr>
              <a:tr h="5608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Object orientations</a:t>
                      </a: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double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occasional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573069"/>
                  </a:ext>
                </a:extLst>
              </a:tr>
              <a:tr h="58908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Vertex positions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float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rare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819205"/>
                  </a:ext>
                </a:extLst>
              </a:tr>
              <a:tr h="53633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Bone orientations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half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286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797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panose="020B0604020202020204" pitchFamily="34" charset="0"/>
              </a:rPr>
              <a:t>Vulkan Integration</a:t>
            </a:r>
          </a:p>
        </p:txBody>
      </p:sp>
      <p:sp>
        <p:nvSpPr>
          <p:cNvPr id="6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96368" y="6400800"/>
            <a:ext cx="56841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15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25981" y="1249681"/>
            <a:ext cx="86563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driver overhead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cross-platform support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MoltenVK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Apple platforms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VK_KHR_Multiview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for single-pass stereo rendering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for single-pass rendering of cube shadow maps</a:t>
            </a:r>
            <a:endParaRPr lang="en-US" sz="24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13B8D9-945F-4053-A87C-707ADDCBF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82" y="4108956"/>
            <a:ext cx="4507119" cy="13169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14A976-48E5-414C-9727-558117359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12" y="4420907"/>
            <a:ext cx="3645156" cy="100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00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6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96368" y="6400800"/>
            <a:ext cx="56841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16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25981" y="1249681"/>
            <a:ext cx="86563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Benchmarks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stress tests designed to demonstrate common bottlenecks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Duplicated in new Vulkan renderer (Ultra Engine), Leadwerks 4.6 (OpenGL), and Unity 2020.3.15f2 (DirectX 11 and Vulkan)</a:t>
            </a:r>
          </a:p>
          <a:p>
            <a:pPr marL="457200" lvl="1">
              <a:lnSpc>
                <a:spcPct val="90000"/>
              </a:lnSpc>
              <a:spcBef>
                <a:spcPct val="20000"/>
              </a:spcBef>
              <a:defRPr/>
            </a:pP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Test Machine</a:t>
            </a: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Nvidia GeForce 1080 GTX GPU with driver 471.41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it-IT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 Core i7-7700K CPU @4.20 GHz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it-IT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10</a:t>
            </a: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74EA2F08-207D-478A-A54C-46E36C2DB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7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5F34263-2800-4D57-A218-370CA99A0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4286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D35115E-0D2B-40B7-9983-939D30D45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46188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25EAC7-B7D9-4FF7-B008-7FA1CAAA44E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35" y="4955096"/>
            <a:ext cx="2167128" cy="1228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3132E4-4CE9-4871-B316-1FE4E074928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283" y="4955096"/>
            <a:ext cx="2167128" cy="1228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BE36FE-A0F8-4CD9-BEE8-650E56FBBA0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034" y="4955096"/>
            <a:ext cx="2167128" cy="1228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4BAF0A-37E5-4AE0-937E-1BE8FEFB9F5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85" y="4955097"/>
            <a:ext cx="2167032" cy="1228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6735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6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96368" y="6400800"/>
            <a:ext cx="56841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17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25981" y="1249681"/>
            <a:ext cx="86563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Instanced geometry test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grid of 32,768 instanced cubes is created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Evaluates how the renderer handles a large number of objects with CPU frustum culling enabled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74EA2F08-207D-478A-A54C-46E36C2DB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7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5F34263-2800-4D57-A218-370CA99A0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4286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D35115E-0D2B-40B7-9983-939D30D45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46188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886AA0-A8E9-46C7-B097-004EABAA8C2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559" y="2927638"/>
            <a:ext cx="5799164" cy="3341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1093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6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96368" y="6400800"/>
            <a:ext cx="56841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18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25981" y="1249681"/>
            <a:ext cx="86563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Animation test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1024 individual animated characters are displayed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unique animations, no instanced data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74EA2F08-207D-478A-A54C-46E36C2DB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7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5F34263-2800-4D57-A218-370CA99A0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4286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D35115E-0D2B-40B7-9983-939D30D45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46188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D994D3-9761-4643-8FAC-E12D0099529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493" y="2927638"/>
            <a:ext cx="5797296" cy="3337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9341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6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96368" y="6400800"/>
            <a:ext cx="56841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19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25981" y="1249681"/>
            <a:ext cx="86563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Lighting test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point lights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968 instanced boxes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Simulates a complex scene with many lit objects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74EA2F08-207D-478A-A54C-46E36C2DB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7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5F34263-2800-4D57-A218-370CA99A0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4286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D35115E-0D2B-40B7-9983-939D30D45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46188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2506BD-6A67-4D23-96AD-C65D9D64035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493" y="2927638"/>
            <a:ext cx="5797296" cy="3337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7602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Problem</a:t>
            </a:r>
          </a:p>
        </p:txBody>
      </p:sp>
      <p:sp>
        <p:nvSpPr>
          <p:cNvPr id="6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96368" y="6400800"/>
            <a:ext cx="56841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25981" y="841248"/>
            <a:ext cx="86563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Games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 use 32-bit floating point precision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Polygon counts are determined by the target hardware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is optimized to fit polygon budget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Space simulations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 64-bit floating point precision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Polygon counts are determined by real objects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requires minute details and high-precision data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details cannot be “optimized” away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3365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VR amplifies the problem</a:t>
            </a:r>
            <a:endParaRPr lang="en-US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90-144 refresh frequency, instead of 60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Rendering must be performed twice in 6.9 milliseconds, </a:t>
            </a:r>
            <a:b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 of once in 16.7 milliseconds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 framerates cause motion sickness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r. Robert H. Goddard—Father of American Rocketry | Owlcation">
            <a:extLst>
              <a:ext uri="{FF2B5EF4-FFF2-40B4-BE49-F238E27FC236}">
                <a16:creationId xmlns:a16="http://schemas.microsoft.com/office/drawing/2014/main" id="{C53B6111-0D7C-4D55-A906-5DCD0A362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224" y="808488"/>
            <a:ext cx="2651760" cy="176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1EFB83-2E4C-4E1A-995A-43BCBE6C522C}"/>
              </a:ext>
            </a:extLst>
          </p:cNvPr>
          <p:cNvSpPr txBox="1"/>
          <p:nvPr/>
        </p:nvSpPr>
        <p:spPr>
          <a:xfrm>
            <a:off x="9540991" y="2574148"/>
            <a:ext cx="2512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Goddard Space Flight Center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755C3F-384C-4821-AD79-22215BB4E1BF}"/>
              </a:ext>
            </a:extLst>
          </p:cNvPr>
          <p:cNvSpPr txBox="1"/>
          <p:nvPr/>
        </p:nvSpPr>
        <p:spPr>
          <a:xfrm>
            <a:off x="9442534" y="4890179"/>
            <a:ext cx="270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NASA model of ISS (2.2 million </a:t>
            </a:r>
          </a:p>
          <a:p>
            <a:pPr algn="ct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polygons, 1314 sub-objects)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059950-5BD2-493A-A8F1-7E24EC811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1224" y="3017808"/>
            <a:ext cx="2651760" cy="186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6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6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96368" y="6400800"/>
            <a:ext cx="56841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20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25981" y="1249681"/>
            <a:ext cx="86563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Unique geometry test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4096 unique boxes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Simulates a complex scene with many unique objects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74EA2F08-207D-478A-A54C-46E36C2DB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7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5F34263-2800-4D57-A218-370CA99A0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4286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D35115E-0D2B-40B7-9983-939D30D45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46188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077562-089B-42D4-A814-779CB9CEFB2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493" y="2927638"/>
            <a:ext cx="5797296" cy="3337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598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6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96368" y="6400800"/>
            <a:ext cx="56841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21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25981" y="1249681"/>
            <a:ext cx="86563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Instanced geometry test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renderer outperforms both Leadwerks and Unity by 20x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74EA2F08-207D-478A-A54C-46E36C2DB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7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5F34263-2800-4D57-A218-370CA99A0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4286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D35115E-0D2B-40B7-9983-939D30D45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46188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EE03E7-EF57-47D9-823E-C16782813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965185"/>
              </p:ext>
            </p:extLst>
          </p:nvPr>
        </p:nvGraphicFramePr>
        <p:xfrm>
          <a:off x="2345741" y="2927638"/>
          <a:ext cx="7185122" cy="2761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7036">
                  <a:extLst>
                    <a:ext uri="{9D8B030D-6E8A-4147-A177-3AD203B41FA5}">
                      <a16:colId xmlns:a16="http://schemas.microsoft.com/office/drawing/2014/main" val="2388381842"/>
                    </a:ext>
                  </a:extLst>
                </a:gridCol>
                <a:gridCol w="2145610">
                  <a:extLst>
                    <a:ext uri="{9D8B030D-6E8A-4147-A177-3AD203B41FA5}">
                      <a16:colId xmlns:a16="http://schemas.microsoft.com/office/drawing/2014/main" val="4156676988"/>
                    </a:ext>
                  </a:extLst>
                </a:gridCol>
                <a:gridCol w="1872476">
                  <a:extLst>
                    <a:ext uri="{9D8B030D-6E8A-4147-A177-3AD203B41FA5}">
                      <a16:colId xmlns:a16="http://schemas.microsoft.com/office/drawing/2014/main" val="1493887246"/>
                    </a:ext>
                  </a:extLst>
                </a:gridCol>
              </a:tblGrid>
              <a:tr h="548920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GPU Utilization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Framerate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83423"/>
                  </a:ext>
                </a:extLst>
              </a:tr>
              <a:tr h="52618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Leadwerks (OpenGL)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502920" algn="ctr"/>
                          <a:tab pos="1005840" algn="r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502920" algn="ctr"/>
                          <a:tab pos="1005840" algn="r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52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918163"/>
                  </a:ext>
                </a:extLst>
              </a:tr>
              <a:tr h="52129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Unity (DX11)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502920" algn="ctr"/>
                          <a:tab pos="1005840" algn="r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502920" algn="ctr"/>
                          <a:tab pos="1005840" algn="r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40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33996"/>
                  </a:ext>
                </a:extLst>
              </a:tr>
              <a:tr h="61611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Unity (Vulkan)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502920" algn="ctr"/>
                          <a:tab pos="803275" algn="l"/>
                          <a:tab pos="1005840" algn="r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40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92413"/>
                  </a:ext>
                </a:extLst>
              </a:tr>
              <a:tr h="54892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 Engine (Vulkan)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502920" algn="ctr"/>
                          <a:tab pos="1005840" algn="r"/>
                          <a:tab pos="2743200" algn="ctr"/>
                          <a:tab pos="5486400" algn="r"/>
                        </a:tabLs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1206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79773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77F5FC2-9087-41A2-A2A7-4F0EF2D2FB5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863" y="841248"/>
            <a:ext cx="2476726" cy="1501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036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6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96368" y="6400800"/>
            <a:ext cx="56841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22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25981" y="1249681"/>
            <a:ext cx="86563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Animation test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renderer outperforms Leadwerks by 200x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renderer outperforms Unity by 18x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74EA2F08-207D-478A-A54C-46E36C2DB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7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5F34263-2800-4D57-A218-370CA99A0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4286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D35115E-0D2B-40B7-9983-939D30D45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46188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EE03E7-EF57-47D9-823E-C16782813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208482"/>
              </p:ext>
            </p:extLst>
          </p:nvPr>
        </p:nvGraphicFramePr>
        <p:xfrm>
          <a:off x="2345741" y="2927638"/>
          <a:ext cx="7185122" cy="2761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7036">
                  <a:extLst>
                    <a:ext uri="{9D8B030D-6E8A-4147-A177-3AD203B41FA5}">
                      <a16:colId xmlns:a16="http://schemas.microsoft.com/office/drawing/2014/main" val="2388381842"/>
                    </a:ext>
                  </a:extLst>
                </a:gridCol>
                <a:gridCol w="2145610">
                  <a:extLst>
                    <a:ext uri="{9D8B030D-6E8A-4147-A177-3AD203B41FA5}">
                      <a16:colId xmlns:a16="http://schemas.microsoft.com/office/drawing/2014/main" val="4156676988"/>
                    </a:ext>
                  </a:extLst>
                </a:gridCol>
                <a:gridCol w="1872476">
                  <a:extLst>
                    <a:ext uri="{9D8B030D-6E8A-4147-A177-3AD203B41FA5}">
                      <a16:colId xmlns:a16="http://schemas.microsoft.com/office/drawing/2014/main" val="1493887246"/>
                    </a:ext>
                  </a:extLst>
                </a:gridCol>
              </a:tblGrid>
              <a:tr h="548920"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GPU Utilization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Framerate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83423"/>
                  </a:ext>
                </a:extLst>
              </a:tr>
              <a:tr h="52618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Leadwerks (OpenGL)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892175" algn="l"/>
                          <a:tab pos="1005840" algn="r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918163"/>
                  </a:ext>
                </a:extLst>
              </a:tr>
              <a:tr h="52129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Unity (DX11)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502920" algn="ctr"/>
                          <a:tab pos="1005840" algn="r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45%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33996"/>
                  </a:ext>
                </a:extLst>
              </a:tr>
              <a:tr h="61611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Unity (Vulkan)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45%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502920" algn="ctr"/>
                          <a:tab pos="1005840" algn="r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64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92413"/>
                  </a:ext>
                </a:extLst>
              </a:tr>
              <a:tr h="54892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 Engine (Vulkan)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1179</a:t>
                      </a: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79773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AA8C8F7-F52E-4592-B2DE-57B274DE69D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863" y="841248"/>
            <a:ext cx="2475670" cy="1501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7149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6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96368" y="6400800"/>
            <a:ext cx="56841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23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25981" y="1249681"/>
            <a:ext cx="86563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Lighting test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renderer outperforms Leadwerks by 2x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renderer outperforms Unity by 16x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74EA2F08-207D-478A-A54C-46E36C2DB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7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5F34263-2800-4D57-A218-370CA99A0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4286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D35115E-0D2B-40B7-9983-939D30D45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46188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EE03E7-EF57-47D9-823E-C16782813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439261"/>
              </p:ext>
            </p:extLst>
          </p:nvPr>
        </p:nvGraphicFramePr>
        <p:xfrm>
          <a:off x="2345741" y="2927638"/>
          <a:ext cx="7185122" cy="2761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7036">
                  <a:extLst>
                    <a:ext uri="{9D8B030D-6E8A-4147-A177-3AD203B41FA5}">
                      <a16:colId xmlns:a16="http://schemas.microsoft.com/office/drawing/2014/main" val="2388381842"/>
                    </a:ext>
                  </a:extLst>
                </a:gridCol>
                <a:gridCol w="2145610">
                  <a:extLst>
                    <a:ext uri="{9D8B030D-6E8A-4147-A177-3AD203B41FA5}">
                      <a16:colId xmlns:a16="http://schemas.microsoft.com/office/drawing/2014/main" val="4156676988"/>
                    </a:ext>
                  </a:extLst>
                </a:gridCol>
                <a:gridCol w="1872476">
                  <a:extLst>
                    <a:ext uri="{9D8B030D-6E8A-4147-A177-3AD203B41FA5}">
                      <a16:colId xmlns:a16="http://schemas.microsoft.com/office/drawing/2014/main" val="1493887246"/>
                    </a:ext>
                  </a:extLst>
                </a:gridCol>
              </a:tblGrid>
              <a:tr h="548920"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GPU Utilization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Framerate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83423"/>
                  </a:ext>
                </a:extLst>
              </a:tr>
              <a:tr h="52618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Leadwerks (OpenGL)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918163"/>
                  </a:ext>
                </a:extLst>
              </a:tr>
              <a:tr h="52129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Unity (DX11)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826770" algn="l"/>
                          <a:tab pos="1007110" algn="r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90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33996"/>
                  </a:ext>
                </a:extLst>
              </a:tr>
              <a:tr h="61611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Unity (Vulkan)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92413"/>
                  </a:ext>
                </a:extLst>
              </a:tr>
              <a:tr h="54892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 Engine (Vulkan)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1456</a:t>
                      </a: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79773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DAF0E71-82E0-4E9B-B22F-DDB733268B8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863" y="841247"/>
            <a:ext cx="2470566" cy="1501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5706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6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96368" y="6400800"/>
            <a:ext cx="56841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24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25981" y="1249681"/>
            <a:ext cx="86563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Unique geometry test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renderer outperforms Leadwerks by 100x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renderer outperforms Unity by 3000x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74EA2F08-207D-478A-A54C-46E36C2DB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7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5F34263-2800-4D57-A218-370CA99A0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4286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D35115E-0D2B-40B7-9983-939D30D45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46188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EE03E7-EF57-47D9-823E-C16782813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377867"/>
              </p:ext>
            </p:extLst>
          </p:nvPr>
        </p:nvGraphicFramePr>
        <p:xfrm>
          <a:off x="2345741" y="2927638"/>
          <a:ext cx="7185122" cy="27614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7036">
                  <a:extLst>
                    <a:ext uri="{9D8B030D-6E8A-4147-A177-3AD203B41FA5}">
                      <a16:colId xmlns:a16="http://schemas.microsoft.com/office/drawing/2014/main" val="2388381842"/>
                    </a:ext>
                  </a:extLst>
                </a:gridCol>
                <a:gridCol w="2145610">
                  <a:extLst>
                    <a:ext uri="{9D8B030D-6E8A-4147-A177-3AD203B41FA5}">
                      <a16:colId xmlns:a16="http://schemas.microsoft.com/office/drawing/2014/main" val="4156676988"/>
                    </a:ext>
                  </a:extLst>
                </a:gridCol>
                <a:gridCol w="1872476">
                  <a:extLst>
                    <a:ext uri="{9D8B030D-6E8A-4147-A177-3AD203B41FA5}">
                      <a16:colId xmlns:a16="http://schemas.microsoft.com/office/drawing/2014/main" val="1493887246"/>
                    </a:ext>
                  </a:extLst>
                </a:gridCol>
              </a:tblGrid>
              <a:tr h="548920"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GPU Utilization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Framerate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83423"/>
                  </a:ext>
                </a:extLst>
              </a:tr>
              <a:tr h="52618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Leadwerks (OpenGL)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502920" algn="ctr"/>
                          <a:tab pos="1005840" algn="r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	49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918163"/>
                  </a:ext>
                </a:extLst>
              </a:tr>
              <a:tr h="52129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Unity (DX11)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33996"/>
                  </a:ext>
                </a:extLst>
              </a:tr>
              <a:tr h="616112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Unity (Vulkan)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592413"/>
                  </a:ext>
                </a:extLst>
              </a:tr>
              <a:tr h="54892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Ultra Engine (Vulkan)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63%</a:t>
                      </a: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6213</a:t>
                      </a: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79773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8F0D0C8-4435-4AB2-998C-94ADDC72C9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863" y="841247"/>
            <a:ext cx="2481086" cy="1501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2980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6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96368" y="6400800"/>
            <a:ext cx="56841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25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25981" y="1166018"/>
            <a:ext cx="86563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Changes in graphics hardware and faster refresh rates of VR headsets require a new approach to renderer design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Maximizing GPU utilization resulted in performance an order of magnitude faster than both Leadwerks and Unity, under a variety of usage scenarios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Can be used to eliminate VR motion sickness and lower hardware costs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74EA2F08-207D-478A-A54C-46E36C2DB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787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5F34263-2800-4D57-A218-370CA99A0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42863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D35115E-0D2B-40B7-9983-939D30D45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46188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E083F4-1708-45BD-9BA5-6C313819A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06" y="4623669"/>
            <a:ext cx="2769117" cy="155448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4A3FADF-EE2C-4171-8665-4338AC744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852" y="4623669"/>
            <a:ext cx="2737613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4A854F-ADBB-422B-A28C-5806F7A99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243" y="4623669"/>
            <a:ext cx="2822985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2BD2AB2-0CEF-4E01-81FC-4A73F3467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594" y="4623669"/>
            <a:ext cx="276352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109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Hardware Analysis</a:t>
            </a:r>
          </a:p>
        </p:txBody>
      </p:sp>
      <p:sp>
        <p:nvSpPr>
          <p:cNvPr id="6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96368" y="6400800"/>
            <a:ext cx="56841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25981" y="1249681"/>
            <a:ext cx="86563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Processing power is increasing faster than memory speed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 processing core counts have increased 10x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 speed has increased 3x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Support for complex shader logic has improved significantly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Branching </a:t>
            </a:r>
            <a:r>
              <a:rPr lang="en-US" sz="20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statements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Variable-length </a:t>
            </a:r>
            <a:r>
              <a:rPr lang="en-US" sz="20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loops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 use of buffer offsets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Many real-time renderers exhibit low GPU utilization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“GPU starvation” occurs when the CPU can’t keep up with the GPU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D79438-BCB9-4196-9FAC-B487FC4631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55" y="2457585"/>
            <a:ext cx="3766038" cy="251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46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Hardware Analysis</a:t>
            </a:r>
          </a:p>
        </p:txBody>
      </p:sp>
      <p:sp>
        <p:nvSpPr>
          <p:cNvPr id="6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96368" y="6400800"/>
            <a:ext cx="56841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25981" y="1249681"/>
            <a:ext cx="86563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6B217EF-454E-4601-A5EC-8B8A152116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2912546"/>
              </p:ext>
            </p:extLst>
          </p:nvPr>
        </p:nvGraphicFramePr>
        <p:xfrm>
          <a:off x="1047781" y="995728"/>
          <a:ext cx="10096437" cy="5264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5828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Hardware Analysis</a:t>
            </a:r>
          </a:p>
        </p:txBody>
      </p:sp>
      <p:sp>
        <p:nvSpPr>
          <p:cNvPr id="6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96368" y="6400800"/>
            <a:ext cx="56841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25981" y="1249681"/>
            <a:ext cx="86563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1A75744-E2BB-4392-9BE9-0AF45FC5E4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1588280"/>
              </p:ext>
            </p:extLst>
          </p:nvPr>
        </p:nvGraphicFramePr>
        <p:xfrm>
          <a:off x="1072662" y="993531"/>
          <a:ext cx="10023706" cy="5275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3183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panose="020B0604020202020204" pitchFamily="34" charset="0"/>
              </a:rPr>
              <a:t>GPU Starvation</a:t>
            </a:r>
          </a:p>
        </p:txBody>
      </p:sp>
      <p:sp>
        <p:nvSpPr>
          <p:cNvPr id="6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96368" y="6400800"/>
            <a:ext cx="56841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6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D1077-AB8C-4672-98CF-A1BE0371C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180" y="770910"/>
            <a:ext cx="4589922" cy="601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69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panose="020B0604020202020204" pitchFamily="34" charset="0"/>
              </a:rPr>
              <a:t>Renderer Design Directives</a:t>
            </a:r>
          </a:p>
        </p:txBody>
      </p:sp>
      <p:sp>
        <p:nvSpPr>
          <p:cNvPr id="6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96368" y="6400800"/>
            <a:ext cx="56841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7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25981" y="1249681"/>
            <a:ext cx="86563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Reduce memory bandwidth</a:t>
            </a:r>
          </a:p>
          <a:p>
            <a:pPr marL="1066785" lvl="1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Compress data</a:t>
            </a:r>
          </a:p>
          <a:p>
            <a:pPr marL="1066785" lvl="1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Store more data persistently in video memory</a:t>
            </a:r>
          </a:p>
          <a:p>
            <a:pPr marL="1066785" lvl="1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Update data less frequently</a:t>
            </a:r>
          </a:p>
          <a:p>
            <a:pPr marL="1066785" lvl="1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Increase reliance on complex shader logic</a:t>
            </a:r>
          </a:p>
          <a:p>
            <a:pPr marL="1066785" lvl="1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Early Z-pass discards overlapping pixels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Make better utilization of multicore processors to prevent GPU starvation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  <a:defRPr/>
            </a:pPr>
            <a:endParaRPr lang="en-US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sz="2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837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panose="020B0604020202020204" pitchFamily="34" charset="0"/>
              </a:rPr>
              <a:t>Renderer Implementation</a:t>
            </a:r>
          </a:p>
        </p:txBody>
      </p:sp>
      <p:sp>
        <p:nvSpPr>
          <p:cNvPr id="6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96368" y="6400800"/>
            <a:ext cx="56841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8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25981" y="841248"/>
            <a:ext cx="86563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Multithreaded architecture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Minimize processing time on rendering thread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 Prevent GPU starvation (100% GPU utilization)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Renderer interpolates between previous two frames of data received from logic thread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latency isn’t actually a problem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 headset and controller orientations updated in rendering thread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05CF3E-5BF0-4967-9293-D3F06ABC8AE4}"/>
              </a:ext>
            </a:extLst>
          </p:cNvPr>
          <p:cNvSpPr/>
          <p:nvPr/>
        </p:nvSpPr>
        <p:spPr bwMode="auto">
          <a:xfrm>
            <a:off x="3772533" y="3462448"/>
            <a:ext cx="1820007" cy="791308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Logic</a:t>
            </a:r>
          </a:p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(60 Hz)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F060675-6A5F-482C-9F7A-6A004A5D3156}"/>
              </a:ext>
            </a:extLst>
          </p:cNvPr>
          <p:cNvSpPr/>
          <p:nvPr/>
        </p:nvSpPr>
        <p:spPr bwMode="auto">
          <a:xfrm>
            <a:off x="6391616" y="3462448"/>
            <a:ext cx="1820007" cy="791308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Animation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(60 Hz)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D5F8C0E-8A36-4296-B6E0-671726A0B23A}"/>
              </a:ext>
            </a:extLst>
          </p:cNvPr>
          <p:cNvSpPr/>
          <p:nvPr/>
        </p:nvSpPr>
        <p:spPr bwMode="auto">
          <a:xfrm>
            <a:off x="3772531" y="4568831"/>
            <a:ext cx="1820007" cy="791308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Rendering</a:t>
            </a:r>
          </a:p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(90-144+ Hz)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CCE6974-F5E7-4B06-91C2-F228BE3DCF0C}"/>
              </a:ext>
            </a:extLst>
          </p:cNvPr>
          <p:cNvSpPr/>
          <p:nvPr/>
        </p:nvSpPr>
        <p:spPr bwMode="auto">
          <a:xfrm>
            <a:off x="6391616" y="4568831"/>
            <a:ext cx="1820007" cy="791308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Culling</a:t>
            </a:r>
          </a:p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(45 Hz)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6D63D54-B65A-4246-9FCD-C242C3882EAB}"/>
              </a:ext>
            </a:extLst>
          </p:cNvPr>
          <p:cNvSpPr/>
          <p:nvPr/>
        </p:nvSpPr>
        <p:spPr bwMode="auto">
          <a:xfrm>
            <a:off x="3772532" y="5675215"/>
            <a:ext cx="1820007" cy="7913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GPU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DE5D718-FF9C-49CC-B0DD-1F882C9D39FA}"/>
              </a:ext>
            </a:extLst>
          </p:cNvPr>
          <p:cNvCxnSpPr/>
          <p:nvPr/>
        </p:nvCxnSpPr>
        <p:spPr bwMode="auto">
          <a:xfrm>
            <a:off x="436880" y="-447040"/>
            <a:ext cx="9144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D1BC11B-2DA7-455A-BB17-CF30CE7FFB67}"/>
              </a:ext>
            </a:extLst>
          </p:cNvPr>
          <p:cNvCxnSpPr>
            <a:cxnSpLocks/>
            <a:stCxn id="2" idx="3"/>
            <a:endCxn id="7" idx="1"/>
          </p:cNvCxnSpPr>
          <p:nvPr/>
        </p:nvCxnSpPr>
        <p:spPr bwMode="auto">
          <a:xfrm>
            <a:off x="5592540" y="3858102"/>
            <a:ext cx="79907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658A547-C782-47E1-A351-48DB4C9B83B4}"/>
              </a:ext>
            </a:extLst>
          </p:cNvPr>
          <p:cNvCxnSpPr>
            <a:cxnSpLocks/>
            <a:stCxn id="9" idx="0"/>
            <a:endCxn id="2" idx="2"/>
          </p:cNvCxnSpPr>
          <p:nvPr/>
        </p:nvCxnSpPr>
        <p:spPr bwMode="auto">
          <a:xfrm flipV="1">
            <a:off x="4682535" y="4253756"/>
            <a:ext cx="2" cy="3150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04AC410-1580-417B-89EC-F2D36761E450}"/>
              </a:ext>
            </a:extLst>
          </p:cNvPr>
          <p:cNvCxnSpPr>
            <a:cxnSpLocks/>
            <a:endCxn id="10" idx="1"/>
          </p:cNvCxnSpPr>
          <p:nvPr/>
        </p:nvCxnSpPr>
        <p:spPr bwMode="auto">
          <a:xfrm>
            <a:off x="5592540" y="4964485"/>
            <a:ext cx="79907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62F2CA9-D3DF-49FB-A5CE-1E1FA30E3FDE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 bwMode="auto">
          <a:xfrm>
            <a:off x="4682535" y="5360139"/>
            <a:ext cx="1" cy="3150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64758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panose="020B0604020202020204" pitchFamily="34" charset="0"/>
              </a:rPr>
              <a:t>Renderer Implementation</a:t>
            </a:r>
          </a:p>
        </p:txBody>
      </p:sp>
      <p:sp>
        <p:nvSpPr>
          <p:cNvPr id="6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96368" y="6400800"/>
            <a:ext cx="56841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9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25981" y="1249681"/>
            <a:ext cx="86563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Culling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Culling is updated at a slower frequency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Visibility sets may be reused to render several frames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Swept frustum can be used to account for camera motion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847DD3-1F8A-462B-8709-D54C6774B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860" y="2630084"/>
            <a:ext cx="7130561" cy="399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7206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E50F16932FA4DA740AD241DCC42DC" ma:contentTypeVersion="1" ma:contentTypeDescription="Create a new document." ma:contentTypeScope="" ma:versionID="cf3becb063dad1cc8b49e034e445ab8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5F1E05-96DA-4377-A6E4-484D5E715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8C709B06-5FA7-40B8-A752-7128AA94FE0C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sharepoint/v3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4290</TotalTime>
  <Words>1017</Words>
  <Application>Microsoft Office PowerPoint</Application>
  <PresentationFormat>Widescreen</PresentationFormat>
  <Paragraphs>267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Narrow</vt:lpstr>
      <vt:lpstr>Tahoma</vt:lpstr>
      <vt:lpstr>Wingdings</vt:lpstr>
      <vt:lpstr>Blends</vt:lpstr>
      <vt:lpstr>PowerPoint Presentation</vt:lpstr>
      <vt:lpstr>The Problem</vt:lpstr>
      <vt:lpstr>Hardware Analysis</vt:lpstr>
      <vt:lpstr>Hardware Analysis</vt:lpstr>
      <vt:lpstr>Hardware Analysis</vt:lpstr>
      <vt:lpstr>GPU Starvation</vt:lpstr>
      <vt:lpstr>Renderer Design Directives</vt:lpstr>
      <vt:lpstr>Renderer Implementation</vt:lpstr>
      <vt:lpstr>Renderer Implementation</vt:lpstr>
      <vt:lpstr>Renderer Implementation</vt:lpstr>
      <vt:lpstr>Renderer Implementation</vt:lpstr>
      <vt:lpstr>Renderer Implementation</vt:lpstr>
      <vt:lpstr>Renderer Implementation</vt:lpstr>
      <vt:lpstr>Renderer Implementation</vt:lpstr>
      <vt:lpstr>Vulkan Integration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Conclusions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Christopher A</dc:creator>
  <cp:lastModifiedBy>Josh Klint</cp:lastModifiedBy>
  <cp:revision>267</cp:revision>
  <cp:lastPrinted>1601-01-01T00:00:00Z</cp:lastPrinted>
  <dcterms:created xsi:type="dcterms:W3CDTF">2016-03-29T15:29:36Z</dcterms:created>
  <dcterms:modified xsi:type="dcterms:W3CDTF">2021-11-29T12:15:07Z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0x010100767E50F16932FA4DA740AD241DCC42DC</vt:lpwstr>
  </property>
  <property fmtid="{D5CDD505-2E9C-101B-9397-08002B2CF9AE}" pid="3" name="DocumentDescription">
    <vt:lpwstr>&lt;div class=ExternalClass9DF5FD6F97034AAA9FF0AABB8157F05A&gt; &lt;/div&gt;</vt:lpwstr>
  </property>
</Properties>
</file>